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639"/>
    <a:srgbClr val="0D5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aospi-my.sharepoint.com/personal/katy_payne_k12_wa_us/Documents/Documents/Transformation%20Tuesdays/Timber%20Revenue/Timber%20Revenue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aospi-my.sharepoint.com/personal/katy_payne_k12_wa_us/Documents/Documents/Transformation%20Tuesdays/Timber%20Revenue/Timber%20Revenue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Semibold"/>
                <a:ea typeface="+mn-ea"/>
                <a:cs typeface="Segoe UI" panose="020B0502040204020203" pitchFamily="34" charset="0"/>
              </a:defRPr>
            </a:pPr>
            <a:r>
              <a:rPr lang="en-US" sz="1800" dirty="0">
                <a:latin typeface="Segoe Semibold"/>
                <a:cs typeface="Segoe UI" panose="020B0502040204020203" pitchFamily="34" charset="0"/>
              </a:rPr>
              <a:t>Common</a:t>
            </a:r>
            <a:r>
              <a:rPr lang="en-US" sz="1800" baseline="0" dirty="0">
                <a:latin typeface="Segoe Semibold"/>
                <a:cs typeface="Segoe UI" panose="020B0502040204020203" pitchFamily="34" charset="0"/>
              </a:rPr>
              <a:t> School Trust Revenue is Shrinking as a Share of K-12 School Construction</a:t>
            </a:r>
            <a:endParaRPr lang="en-US" sz="1800" dirty="0">
              <a:latin typeface="Segoe Semibold"/>
              <a:cs typeface="Segoe UI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Semibold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'Revenue and Expend Summary'!$A$43</c:f>
              <c:strCache>
                <c:ptCount val="1"/>
                <c:pt idx="0">
                  <c:v>Total Common School Trust (timber and lease)
as a share of total state funds dedicated to K12 construction</c:v>
                </c:pt>
              </c:strCache>
            </c:strRef>
          </c:tx>
          <c:spPr>
            <a:ln w="28575" cap="rnd">
              <a:solidFill>
                <a:srgbClr val="0D576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D5761"/>
              </a:solidFill>
              <a:ln w="9525">
                <a:solidFill>
                  <a:srgbClr val="0D576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4713542390758321E-3"/>
                  <c:y val="-4.05017949151750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8D-4E5D-B62D-85418B704922}"/>
                </c:ext>
              </c:extLst>
            </c:dLbl>
            <c:dLbl>
              <c:idx val="1"/>
              <c:layout>
                <c:manualLayout>
                  <c:x val="-2.942708478151691E-3"/>
                  <c:y val="-6.0752692372762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8D-4E5D-B62D-85418B704922}"/>
                </c:ext>
              </c:extLst>
            </c:dLbl>
            <c:dLbl>
              <c:idx val="2"/>
              <c:layout>
                <c:manualLayout>
                  <c:x val="-1.4713542390758321E-3"/>
                  <c:y val="-1.0125448728793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8D-4E5D-B62D-85418B704922}"/>
                </c:ext>
              </c:extLst>
            </c:dLbl>
            <c:dLbl>
              <c:idx val="3"/>
              <c:layout>
                <c:manualLayout>
                  <c:x val="-1.6184896629834151E-2"/>
                  <c:y val="2.0250897457587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8D-4E5D-B62D-85418B704922}"/>
                </c:ext>
              </c:extLst>
            </c:dLbl>
            <c:dLbl>
              <c:idx val="5"/>
              <c:layout>
                <c:manualLayout>
                  <c:x val="-1.7656250868909984E-2"/>
                  <c:y val="1.4175628220311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8D-4E5D-B62D-85418B704922}"/>
                </c:ext>
              </c:extLst>
            </c:dLbl>
            <c:dLbl>
              <c:idx val="6"/>
              <c:layout>
                <c:manualLayout>
                  <c:x val="-1.0789806441791356E-16"/>
                  <c:y val="-8.1003589830350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8D-4E5D-B62D-85418B7049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Semibold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'Revenue and Expend Summary'!$B$4:$K$4</c:f>
              <c:strCache>
                <c:ptCount val="10"/>
                <c:pt idx="0">
                  <c:v>FY 2012</c:v>
                </c:pt>
                <c:pt idx="1">
                  <c:v>FY 2013</c:v>
                </c:pt>
                <c:pt idx="2">
                  <c:v>FY 2014</c:v>
                </c:pt>
                <c:pt idx="3">
                  <c:v>FY 2015</c:v>
                </c:pt>
                <c:pt idx="4">
                  <c:v>FY 2016</c:v>
                </c:pt>
                <c:pt idx="5">
                  <c:v>FY 2017</c:v>
                </c:pt>
                <c:pt idx="6">
                  <c:v>FY 2018</c:v>
                </c:pt>
                <c:pt idx="7">
                  <c:v>FY 2019</c:v>
                </c:pt>
                <c:pt idx="8">
                  <c:v>FY 2020</c:v>
                </c:pt>
                <c:pt idx="9">
                  <c:v>FY 2021</c:v>
                </c:pt>
              </c:strCache>
            </c:strRef>
          </c:cat>
          <c:val>
            <c:numRef>
              <c:f>'Revenue and Expend Summary'!$B$43:$K$43</c:f>
              <c:numCache>
                <c:formatCode>0.0%</c:formatCode>
                <c:ptCount val="10"/>
                <c:pt idx="0">
                  <c:v>0.289679148615198</c:v>
                </c:pt>
                <c:pt idx="1">
                  <c:v>0.2582657358776545</c:v>
                </c:pt>
                <c:pt idx="2">
                  <c:v>0.23812917506629097</c:v>
                </c:pt>
                <c:pt idx="3">
                  <c:v>0.20631325450892074</c:v>
                </c:pt>
                <c:pt idx="4">
                  <c:v>0.37101398880849989</c:v>
                </c:pt>
                <c:pt idx="5">
                  <c:v>0.19471101428848855</c:v>
                </c:pt>
                <c:pt idx="6">
                  <c:v>0.22432332799781746</c:v>
                </c:pt>
                <c:pt idx="7">
                  <c:v>0.19071198535019016</c:v>
                </c:pt>
                <c:pt idx="8">
                  <c:v>0.15283465275440314</c:v>
                </c:pt>
                <c:pt idx="9">
                  <c:v>0.10364147086238636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E8D-4E5D-B62D-85418B704922}"/>
            </c:ext>
          </c:extLst>
        </c:ser>
        <c:ser>
          <c:idx val="1"/>
          <c:order val="1"/>
          <c:tx>
            <c:strRef>
              <c:f>'Revenue and Expend Summary'!$A$44</c:f>
              <c:strCache>
                <c:ptCount val="1"/>
                <c:pt idx="0">
                  <c:v>Total Common School Trust (timber and lease)
as a share of total capital expenditures for K-12 Schools
This includes state and local expenditures</c:v>
                </c:pt>
              </c:strCache>
            </c:strRef>
          </c:tx>
          <c:spPr>
            <a:ln w="28575" cap="rnd">
              <a:solidFill>
                <a:srgbClr val="FBC639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BC639"/>
              </a:solidFill>
              <a:ln w="9525">
                <a:solidFill>
                  <a:srgbClr val="FBC639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1770833912606657E-2"/>
                  <c:y val="-1.8225807711828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E8D-4E5D-B62D-85418B704922}"/>
                </c:ext>
              </c:extLst>
            </c:dLbl>
            <c:dLbl>
              <c:idx val="1"/>
              <c:layout>
                <c:manualLayout>
                  <c:x val="0"/>
                  <c:y val="-1.2150538474552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8D-4E5D-B62D-85418B704922}"/>
                </c:ext>
              </c:extLst>
            </c:dLbl>
            <c:dLbl>
              <c:idx val="2"/>
              <c:layout>
                <c:manualLayout>
                  <c:x val="-1.177083391260671E-2"/>
                  <c:y val="-1.4175628220311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E8D-4E5D-B62D-85418B704922}"/>
                </c:ext>
              </c:extLst>
            </c:dLbl>
            <c:dLbl>
              <c:idx val="3"/>
              <c:layout>
                <c:manualLayout>
                  <c:x val="-4.414062717227496E-3"/>
                  <c:y val="-1.8225807711828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E8D-4E5D-B62D-85418B704922}"/>
                </c:ext>
              </c:extLst>
            </c:dLbl>
            <c:dLbl>
              <c:idx val="4"/>
              <c:layout>
                <c:manualLayout>
                  <c:x val="-1.3242188151682488E-2"/>
                  <c:y val="-1.6200717966070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E8D-4E5D-B62D-85418B704922}"/>
                </c:ext>
              </c:extLst>
            </c:dLbl>
            <c:dLbl>
              <c:idx val="5"/>
              <c:layout>
                <c:manualLayout>
                  <c:x val="-1.6184896629834151E-2"/>
                  <c:y val="-2.4301076949105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E8D-4E5D-B62D-85418B704922}"/>
                </c:ext>
              </c:extLst>
            </c:dLbl>
            <c:dLbl>
              <c:idx val="6"/>
              <c:layout>
                <c:manualLayout>
                  <c:x val="-1.4713542390758319E-2"/>
                  <c:y val="-1.8225807711828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E8D-4E5D-B62D-85418B704922}"/>
                </c:ext>
              </c:extLst>
            </c:dLbl>
            <c:dLbl>
              <c:idx val="7"/>
              <c:layout>
                <c:manualLayout>
                  <c:x val="-8.8281254344548844E-3"/>
                  <c:y val="-1.8225807711828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E8D-4E5D-B62D-85418B704922}"/>
                </c:ext>
              </c:extLst>
            </c:dLbl>
            <c:dLbl>
              <c:idx val="8"/>
              <c:layout>
                <c:manualLayout>
                  <c:x val="-1.0299479673530931E-2"/>
                  <c:y val="-2.2275987203346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E8D-4E5D-B62D-85418B704922}"/>
                </c:ext>
              </c:extLst>
            </c:dLbl>
            <c:dLbl>
              <c:idx val="9"/>
              <c:layout>
                <c:manualLayout>
                  <c:x val="-2.2070313586137588E-2"/>
                  <c:y val="-2.2275987203346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E8D-4E5D-B62D-85418B7049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Semibold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'Revenue and Expend Summary'!$B$4:$K$4</c:f>
              <c:strCache>
                <c:ptCount val="10"/>
                <c:pt idx="0">
                  <c:v>FY 2012</c:v>
                </c:pt>
                <c:pt idx="1">
                  <c:v>FY 2013</c:v>
                </c:pt>
                <c:pt idx="2">
                  <c:v>FY 2014</c:v>
                </c:pt>
                <c:pt idx="3">
                  <c:v>FY 2015</c:v>
                </c:pt>
                <c:pt idx="4">
                  <c:v>FY 2016</c:v>
                </c:pt>
                <c:pt idx="5">
                  <c:v>FY 2017</c:v>
                </c:pt>
                <c:pt idx="6">
                  <c:v>FY 2018</c:v>
                </c:pt>
                <c:pt idx="7">
                  <c:v>FY 2019</c:v>
                </c:pt>
                <c:pt idx="8">
                  <c:v>FY 2020</c:v>
                </c:pt>
                <c:pt idx="9">
                  <c:v>FY 2021</c:v>
                </c:pt>
              </c:strCache>
            </c:strRef>
          </c:cat>
          <c:val>
            <c:numRef>
              <c:f>'Revenue and Expend Summary'!$B$44:$K$44</c:f>
              <c:numCache>
                <c:formatCode>0.00%</c:formatCode>
                <c:ptCount val="10"/>
                <c:pt idx="0">
                  <c:v>3.3474630311590335E-2</c:v>
                </c:pt>
                <c:pt idx="1">
                  <c:v>3.7428980065714532E-2</c:v>
                </c:pt>
                <c:pt idx="2">
                  <c:v>3.3587797792144498E-2</c:v>
                </c:pt>
                <c:pt idx="3">
                  <c:v>2.8000619577565538E-2</c:v>
                </c:pt>
                <c:pt idx="4">
                  <c:v>2.6015722089028914E-2</c:v>
                </c:pt>
                <c:pt idx="5">
                  <c:v>2.0233227993224141E-2</c:v>
                </c:pt>
                <c:pt idx="6">
                  <c:v>1.9246475786606647E-2</c:v>
                </c:pt>
                <c:pt idx="7">
                  <c:v>1.6501292272388321E-2</c:v>
                </c:pt>
                <c:pt idx="8">
                  <c:v>1.5410329720780087E-2</c:v>
                </c:pt>
                <c:pt idx="9">
                  <c:v>1.3805345487660719E-2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E8D-4E5D-B62D-85418B704922}"/>
            </c:ext>
          </c:extLst>
        </c:ser>
        <c:ser>
          <c:idx val="2"/>
          <c:order val="2"/>
          <c:tx>
            <c:strRef>
              <c:f>'Revenue and Expend Summary'!$A$46</c:f>
              <c:strCache>
                <c:ptCount val="1"/>
                <c:pt idx="0">
                  <c:v>Timber Revenue as a share of total capital expenditures for K-12 schools</c:v>
                </c:pt>
              </c:strCache>
            </c:strRef>
          </c:tx>
          <c:spPr>
            <a:ln w="28575" cap="rnd">
              <a:solidFill>
                <a:srgbClr val="8CB5AB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CB5AB"/>
              </a:solidFill>
              <a:ln w="9525">
                <a:solidFill>
                  <a:srgbClr val="8CB5AB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4703110622499616E-2"/>
                  <c:y val="1.2140077374671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E8D-4E5D-B62D-85418B704922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E8D-4E5D-B62D-85418B7049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'Revenue and Expend Summary'!$B$46:$K$46</c:f>
              <c:numCache>
                <c:formatCode>0.0%</c:formatCode>
                <c:ptCount val="10"/>
                <c:pt idx="0">
                  <c:v>2.0223736738264428E-2</c:v>
                </c:pt>
                <c:pt idx="1">
                  <c:v>2.2275474463781888E-2</c:v>
                </c:pt>
                <c:pt idx="2">
                  <c:v>1.9073521584317462E-2</c:v>
                </c:pt>
                <c:pt idx="3">
                  <c:v>1.587139724947205E-2</c:v>
                </c:pt>
                <c:pt idx="4">
                  <c:v>1.5944199029144894E-2</c:v>
                </c:pt>
                <c:pt idx="5">
                  <c:v>1.0976909920147503E-2</c:v>
                </c:pt>
                <c:pt idx="6">
                  <c:v>1.1012766163008298E-2</c:v>
                </c:pt>
                <c:pt idx="7">
                  <c:v>1.0009182813333769E-2</c:v>
                </c:pt>
                <c:pt idx="8">
                  <c:v>8.7939674540363395E-3</c:v>
                </c:pt>
                <c:pt idx="9">
                  <c:v>6.8222912153749135E-3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AE8D-4E5D-B62D-85418B704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5434560"/>
        <c:axId val="810517960"/>
      </c:lineChart>
      <c:catAx>
        <c:axId val="49543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Semibold"/>
                <a:ea typeface="+mn-ea"/>
                <a:cs typeface="+mn-cs"/>
              </a:defRPr>
            </a:pPr>
            <a:endParaRPr lang="en-US"/>
          </a:p>
        </c:txPr>
        <c:crossAx val="810517960"/>
        <c:crosses val="autoZero"/>
        <c:auto val="1"/>
        <c:lblAlgn val="ctr"/>
        <c:lblOffset val="100"/>
        <c:noMultiLvlLbl val="0"/>
      </c:catAx>
      <c:valAx>
        <c:axId val="81051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43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Semibold"/>
                <a:ea typeface="+mn-ea"/>
                <a:cs typeface="+mn-cs"/>
              </a:defRPr>
            </a:pPr>
            <a:r>
              <a:rPr lang="en-US" sz="1800" dirty="0">
                <a:latin typeface="Segoe Semibold"/>
              </a:rPr>
              <a:t>Revenue</a:t>
            </a:r>
            <a:r>
              <a:rPr lang="en-US" sz="1800" baseline="0" dirty="0">
                <a:latin typeface="Segoe Semibold"/>
              </a:rPr>
              <a:t> and Expenditure Comparison by County</a:t>
            </a:r>
          </a:p>
          <a:p>
            <a:pPr>
              <a:defRPr sz="1800">
                <a:latin typeface="Segoe Semibold"/>
              </a:defRPr>
            </a:pPr>
            <a:r>
              <a:rPr lang="en-US" sz="1800" baseline="0" dirty="0">
                <a:latin typeface="Segoe Semibold"/>
              </a:rPr>
              <a:t>2012 </a:t>
            </a:r>
            <a:r>
              <a:rPr lang="en-US" sz="1800" b="0" i="0" u="none" strike="noStrike" baseline="0" dirty="0">
                <a:effectLst/>
              </a:rPr>
              <a:t>–</a:t>
            </a:r>
            <a:r>
              <a:rPr lang="en-US" sz="1800" baseline="0" dirty="0">
                <a:latin typeface="Segoe Semibold"/>
              </a:rPr>
              <a:t> 2021</a:t>
            </a:r>
            <a:endParaRPr lang="en-US" sz="1800" dirty="0">
              <a:latin typeface="Segoe Semibold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Semibold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17353460176711"/>
          <c:y val="0.11193900575864603"/>
          <c:w val="0.82181686839883561"/>
          <c:h val="0.63722502180057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'Summary by County'!$B$6</c:f>
              <c:strCache>
                <c:ptCount val="1"/>
                <c:pt idx="0">
                  <c:v>Common School
Revenue</c:v>
                </c:pt>
              </c:strCache>
            </c:strRef>
          </c:tx>
          <c:spPr>
            <a:solidFill>
              <a:srgbClr val="FBC639"/>
            </a:solidFill>
            <a:ln>
              <a:noFill/>
            </a:ln>
            <a:effectLst/>
          </c:spPr>
          <c:invertIfNegative val="0"/>
          <c:cat>
            <c:strRef>
              <c:f>'Summary by County'!$A$7:$A$45</c:f>
              <c:strCache>
                <c:ptCount val="39"/>
                <c:pt idx="0">
                  <c:v>ADAMS </c:v>
                </c:pt>
                <c:pt idx="1">
                  <c:v>ASOTIN </c:v>
                </c:pt>
                <c:pt idx="2">
                  <c:v>BENTON </c:v>
                </c:pt>
                <c:pt idx="3">
                  <c:v>CHELAN </c:v>
                </c:pt>
                <c:pt idx="4">
                  <c:v>CLALLAM </c:v>
                </c:pt>
                <c:pt idx="5">
                  <c:v>CLARK </c:v>
                </c:pt>
                <c:pt idx="6">
                  <c:v>COLUMBIA </c:v>
                </c:pt>
                <c:pt idx="7">
                  <c:v>COWLITZ </c:v>
                </c:pt>
                <c:pt idx="8">
                  <c:v>DOUGLAS </c:v>
                </c:pt>
                <c:pt idx="9">
                  <c:v>FERRY </c:v>
                </c:pt>
                <c:pt idx="10">
                  <c:v>FRANKLIN </c:v>
                </c:pt>
                <c:pt idx="11">
                  <c:v>GARFIELD </c:v>
                </c:pt>
                <c:pt idx="12">
                  <c:v>GRANT </c:v>
                </c:pt>
                <c:pt idx="13">
                  <c:v>GRAYS HARBOR </c:v>
                </c:pt>
                <c:pt idx="14">
                  <c:v>ISLAND </c:v>
                </c:pt>
                <c:pt idx="15">
                  <c:v>JEFFERSON </c:v>
                </c:pt>
                <c:pt idx="16">
                  <c:v>KING </c:v>
                </c:pt>
                <c:pt idx="17">
                  <c:v>KITSAP </c:v>
                </c:pt>
                <c:pt idx="18">
                  <c:v>KITTITAS </c:v>
                </c:pt>
                <c:pt idx="19">
                  <c:v>KLICKITAT </c:v>
                </c:pt>
                <c:pt idx="20">
                  <c:v>LEWIS </c:v>
                </c:pt>
                <c:pt idx="21">
                  <c:v>LINCOLN </c:v>
                </c:pt>
                <c:pt idx="22">
                  <c:v>MASON </c:v>
                </c:pt>
                <c:pt idx="23">
                  <c:v>OKANOGAN </c:v>
                </c:pt>
                <c:pt idx="24">
                  <c:v>PACIFIC </c:v>
                </c:pt>
                <c:pt idx="25">
                  <c:v>PEND OREILLE </c:v>
                </c:pt>
                <c:pt idx="26">
                  <c:v>PIERCE </c:v>
                </c:pt>
                <c:pt idx="27">
                  <c:v>SAN JUAN </c:v>
                </c:pt>
                <c:pt idx="28">
                  <c:v>SKAGIT </c:v>
                </c:pt>
                <c:pt idx="29">
                  <c:v>SKAMANIA </c:v>
                </c:pt>
                <c:pt idx="30">
                  <c:v>SNOHOMISH </c:v>
                </c:pt>
                <c:pt idx="31">
                  <c:v>SPOKANE </c:v>
                </c:pt>
                <c:pt idx="32">
                  <c:v>STEVENS </c:v>
                </c:pt>
                <c:pt idx="33">
                  <c:v>THURSTON </c:v>
                </c:pt>
                <c:pt idx="34">
                  <c:v>WAHKIAKUM </c:v>
                </c:pt>
                <c:pt idx="35">
                  <c:v>WALLA WALLA </c:v>
                </c:pt>
                <c:pt idx="36">
                  <c:v>WHATCOM </c:v>
                </c:pt>
                <c:pt idx="37">
                  <c:v>WHITMAN </c:v>
                </c:pt>
                <c:pt idx="38">
                  <c:v>YAKIMA </c:v>
                </c:pt>
              </c:strCache>
              <c:extLst/>
            </c:strRef>
          </c:cat>
          <c:val>
            <c:numRef>
              <c:f>'Summary by County'!$B$7:$B$45</c:f>
              <c:numCache>
                <c:formatCode>_("$"* #,##0_);_("$"* \(#,##0\);_("$"* "-"??_);_(@_)</c:formatCode>
                <c:ptCount val="39"/>
                <c:pt idx="0">
                  <c:v>8040376.8700000001</c:v>
                </c:pt>
                <c:pt idx="1">
                  <c:v>514204.31000000006</c:v>
                </c:pt>
                <c:pt idx="2">
                  <c:v>38951266.180000007</c:v>
                </c:pt>
                <c:pt idx="3">
                  <c:v>1019597.6199999998</c:v>
                </c:pt>
                <c:pt idx="4">
                  <c:v>15474492.68</c:v>
                </c:pt>
                <c:pt idx="5">
                  <c:v>18046642.93</c:v>
                </c:pt>
                <c:pt idx="6">
                  <c:v>1517776.5699999998</c:v>
                </c:pt>
                <c:pt idx="7">
                  <c:v>38833165.170000009</c:v>
                </c:pt>
                <c:pt idx="8">
                  <c:v>1976812.2899999998</c:v>
                </c:pt>
                <c:pt idx="9">
                  <c:v>1671597.2799999998</c:v>
                </c:pt>
                <c:pt idx="10">
                  <c:v>29563453.689999998</c:v>
                </c:pt>
                <c:pt idx="11">
                  <c:v>1913081.6099999999</c:v>
                </c:pt>
                <c:pt idx="12">
                  <c:v>39018201.499999993</c:v>
                </c:pt>
                <c:pt idx="13">
                  <c:v>31165192.869999997</c:v>
                </c:pt>
                <c:pt idx="14">
                  <c:v>0</c:v>
                </c:pt>
                <c:pt idx="15">
                  <c:v>33100096.090000004</c:v>
                </c:pt>
                <c:pt idx="16">
                  <c:v>41788296.820000015</c:v>
                </c:pt>
                <c:pt idx="17">
                  <c:v>7107108.8699999992</c:v>
                </c:pt>
                <c:pt idx="18">
                  <c:v>7248429.6299999999</c:v>
                </c:pt>
                <c:pt idx="19">
                  <c:v>11703224.619999999</c:v>
                </c:pt>
                <c:pt idx="20">
                  <c:v>38167938.109999992</c:v>
                </c:pt>
                <c:pt idx="21">
                  <c:v>6643127.5199999996</c:v>
                </c:pt>
                <c:pt idx="22">
                  <c:v>10693374.42</c:v>
                </c:pt>
                <c:pt idx="23">
                  <c:v>14987614.710000001</c:v>
                </c:pt>
                <c:pt idx="24">
                  <c:v>21709830.959999997</c:v>
                </c:pt>
                <c:pt idx="25">
                  <c:v>4481274.9699999979</c:v>
                </c:pt>
                <c:pt idx="26">
                  <c:v>20016868.160000004</c:v>
                </c:pt>
                <c:pt idx="27">
                  <c:v>0</c:v>
                </c:pt>
                <c:pt idx="28">
                  <c:v>11936504.020000003</c:v>
                </c:pt>
                <c:pt idx="29">
                  <c:v>7144974.1500000004</c:v>
                </c:pt>
                <c:pt idx="30">
                  <c:v>59032140.57</c:v>
                </c:pt>
                <c:pt idx="31">
                  <c:v>4621091.2699999996</c:v>
                </c:pt>
                <c:pt idx="32">
                  <c:v>17949092.860000003</c:v>
                </c:pt>
                <c:pt idx="33">
                  <c:v>22644647.659999996</c:v>
                </c:pt>
                <c:pt idx="34">
                  <c:v>5538999.3499999996</c:v>
                </c:pt>
                <c:pt idx="35">
                  <c:v>8908564.8499999996</c:v>
                </c:pt>
                <c:pt idx="36">
                  <c:v>19623286.479999997</c:v>
                </c:pt>
                <c:pt idx="37">
                  <c:v>7169193.9800000014</c:v>
                </c:pt>
                <c:pt idx="38">
                  <c:v>7795089.7699999996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928-46B0-A4E5-D6A9D98E6331}"/>
            </c:ext>
          </c:extLst>
        </c:ser>
        <c:ser>
          <c:idx val="1"/>
          <c:order val="1"/>
          <c:tx>
            <c:strRef>
              <c:f>'Summary by County'!$C$6</c:f>
              <c:strCache>
                <c:ptCount val="1"/>
                <c:pt idx="0">
                  <c:v>Common School Const.*
(Cash Account)</c:v>
                </c:pt>
              </c:strCache>
            </c:strRef>
          </c:tx>
          <c:spPr>
            <a:solidFill>
              <a:srgbClr val="0D5761"/>
            </a:solidFill>
            <a:ln>
              <a:noFill/>
            </a:ln>
            <a:effectLst/>
          </c:spPr>
          <c:invertIfNegative val="0"/>
          <c:dLbls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28-46B0-A4E5-D6A9D98E6331}"/>
                </c:ext>
              </c:extLst>
            </c:dLbl>
            <c:dLbl>
              <c:idx val="2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28-46B0-A4E5-D6A9D98E6331}"/>
                </c:ext>
              </c:extLst>
            </c:dLbl>
            <c:dLbl>
              <c:idx val="3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28-46B0-A4E5-D6A9D98E6331}"/>
                </c:ext>
              </c:extLst>
            </c:dLbl>
            <c:dLbl>
              <c:idx val="3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28-46B0-A4E5-D6A9D98E63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Semibold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'Summary by County'!$A$7:$A$45</c:f>
              <c:strCache>
                <c:ptCount val="39"/>
                <c:pt idx="0">
                  <c:v>ADAMS </c:v>
                </c:pt>
                <c:pt idx="1">
                  <c:v>ASOTIN </c:v>
                </c:pt>
                <c:pt idx="2">
                  <c:v>BENTON </c:v>
                </c:pt>
                <c:pt idx="3">
                  <c:v>CHELAN </c:v>
                </c:pt>
                <c:pt idx="4">
                  <c:v>CLALLAM </c:v>
                </c:pt>
                <c:pt idx="5">
                  <c:v>CLARK </c:v>
                </c:pt>
                <c:pt idx="6">
                  <c:v>COLUMBIA </c:v>
                </c:pt>
                <c:pt idx="7">
                  <c:v>COWLITZ </c:v>
                </c:pt>
                <c:pt idx="8">
                  <c:v>DOUGLAS </c:v>
                </c:pt>
                <c:pt idx="9">
                  <c:v>FERRY </c:v>
                </c:pt>
                <c:pt idx="10">
                  <c:v>FRANKLIN </c:v>
                </c:pt>
                <c:pt idx="11">
                  <c:v>GARFIELD </c:v>
                </c:pt>
                <c:pt idx="12">
                  <c:v>GRANT </c:v>
                </c:pt>
                <c:pt idx="13">
                  <c:v>GRAYS HARBOR </c:v>
                </c:pt>
                <c:pt idx="14">
                  <c:v>ISLAND </c:v>
                </c:pt>
                <c:pt idx="15">
                  <c:v>JEFFERSON </c:v>
                </c:pt>
                <c:pt idx="16">
                  <c:v>KING </c:v>
                </c:pt>
                <c:pt idx="17">
                  <c:v>KITSAP </c:v>
                </c:pt>
                <c:pt idx="18">
                  <c:v>KITTITAS </c:v>
                </c:pt>
                <c:pt idx="19">
                  <c:v>KLICKITAT </c:v>
                </c:pt>
                <c:pt idx="20">
                  <c:v>LEWIS </c:v>
                </c:pt>
                <c:pt idx="21">
                  <c:v>LINCOLN </c:v>
                </c:pt>
                <c:pt idx="22">
                  <c:v>MASON </c:v>
                </c:pt>
                <c:pt idx="23">
                  <c:v>OKANOGAN </c:v>
                </c:pt>
                <c:pt idx="24">
                  <c:v>PACIFIC </c:v>
                </c:pt>
                <c:pt idx="25">
                  <c:v>PEND OREILLE </c:v>
                </c:pt>
                <c:pt idx="26">
                  <c:v>PIERCE </c:v>
                </c:pt>
                <c:pt idx="27">
                  <c:v>SAN JUAN </c:v>
                </c:pt>
                <c:pt idx="28">
                  <c:v>SKAGIT </c:v>
                </c:pt>
                <c:pt idx="29">
                  <c:v>SKAMANIA </c:v>
                </c:pt>
                <c:pt idx="30">
                  <c:v>SNOHOMISH </c:v>
                </c:pt>
                <c:pt idx="31">
                  <c:v>SPOKANE </c:v>
                </c:pt>
                <c:pt idx="32">
                  <c:v>STEVENS </c:v>
                </c:pt>
                <c:pt idx="33">
                  <c:v>THURSTON </c:v>
                </c:pt>
                <c:pt idx="34">
                  <c:v>WAHKIAKUM </c:v>
                </c:pt>
                <c:pt idx="35">
                  <c:v>WALLA WALLA </c:v>
                </c:pt>
                <c:pt idx="36">
                  <c:v>WHATCOM </c:v>
                </c:pt>
                <c:pt idx="37">
                  <c:v>WHITMAN </c:v>
                </c:pt>
                <c:pt idx="38">
                  <c:v>YAKIMA </c:v>
                </c:pt>
              </c:strCache>
              <c:extLst/>
            </c:strRef>
          </c:cat>
          <c:val>
            <c:numRef>
              <c:f>'Summary by County'!$C$7:$C$45</c:f>
              <c:numCache>
                <c:formatCode>_("$"* #,##0_);_("$"* \(#,##0\);_("$"* "-"??_);_(@_)</c:formatCode>
                <c:ptCount val="39"/>
                <c:pt idx="0">
                  <c:v>666970.11</c:v>
                </c:pt>
                <c:pt idx="1">
                  <c:v>0</c:v>
                </c:pt>
                <c:pt idx="2">
                  <c:v>27292665.739999998</c:v>
                </c:pt>
                <c:pt idx="3">
                  <c:v>5129141.040000001</c:v>
                </c:pt>
                <c:pt idx="4">
                  <c:v>5299404.6199999992</c:v>
                </c:pt>
                <c:pt idx="5">
                  <c:v>35431005.119999997</c:v>
                </c:pt>
                <c:pt idx="6">
                  <c:v>0</c:v>
                </c:pt>
                <c:pt idx="7">
                  <c:v>2359251.5100000002</c:v>
                </c:pt>
                <c:pt idx="8">
                  <c:v>26898058.850000001</c:v>
                </c:pt>
                <c:pt idx="9">
                  <c:v>224459.67</c:v>
                </c:pt>
                <c:pt idx="10">
                  <c:v>4389267.0599999996</c:v>
                </c:pt>
                <c:pt idx="11">
                  <c:v>27940.020000000004</c:v>
                </c:pt>
                <c:pt idx="12">
                  <c:v>6097108.8799999999</c:v>
                </c:pt>
                <c:pt idx="13">
                  <c:v>67780.66</c:v>
                </c:pt>
                <c:pt idx="14">
                  <c:v>170315.09</c:v>
                </c:pt>
                <c:pt idx="15">
                  <c:v>0</c:v>
                </c:pt>
                <c:pt idx="16">
                  <c:v>169719325.38999999</c:v>
                </c:pt>
                <c:pt idx="17">
                  <c:v>2892826.15</c:v>
                </c:pt>
                <c:pt idx="18">
                  <c:v>10056149.579999998</c:v>
                </c:pt>
                <c:pt idx="19">
                  <c:v>232079.35000000003</c:v>
                </c:pt>
                <c:pt idx="20">
                  <c:v>6700739.2199999997</c:v>
                </c:pt>
                <c:pt idx="21">
                  <c:v>1134369.5900000001</c:v>
                </c:pt>
                <c:pt idx="22">
                  <c:v>2250183.8099999996</c:v>
                </c:pt>
                <c:pt idx="23">
                  <c:v>246020.82</c:v>
                </c:pt>
                <c:pt idx="24">
                  <c:v>48730.73</c:v>
                </c:pt>
                <c:pt idx="25">
                  <c:v>0</c:v>
                </c:pt>
                <c:pt idx="26">
                  <c:v>80326646.189999998</c:v>
                </c:pt>
                <c:pt idx="27">
                  <c:v>189924.76</c:v>
                </c:pt>
                <c:pt idx="28">
                  <c:v>11439764.24</c:v>
                </c:pt>
                <c:pt idx="29">
                  <c:v>0</c:v>
                </c:pt>
                <c:pt idx="30">
                  <c:v>56837147.450000003</c:v>
                </c:pt>
                <c:pt idx="31">
                  <c:v>77848515.899999991</c:v>
                </c:pt>
                <c:pt idx="32">
                  <c:v>43084.27</c:v>
                </c:pt>
                <c:pt idx="33">
                  <c:v>5926405.5599999996</c:v>
                </c:pt>
                <c:pt idx="34">
                  <c:v>0</c:v>
                </c:pt>
                <c:pt idx="35">
                  <c:v>0</c:v>
                </c:pt>
                <c:pt idx="36">
                  <c:v>41183631.240000002</c:v>
                </c:pt>
                <c:pt idx="37">
                  <c:v>0</c:v>
                </c:pt>
                <c:pt idx="38">
                  <c:v>145958624.42000002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3928-46B0-A4E5-D6A9D98E6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678127"/>
        <c:axId val="227669807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'Summary by County'!$D$6</c15:sqref>
                        </c15:formulaRef>
                      </c:ext>
                    </c:extLst>
                    <c:strCache>
                      <c:ptCount val="1"/>
                      <c:pt idx="0">
                        <c:v>State Building Const.**
(Bond Account)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'Summary by County'!$A$7:$A$45</c15:sqref>
                        </c15:formulaRef>
                      </c:ext>
                    </c:extLst>
                    <c:strCache>
                      <c:ptCount val="39"/>
                      <c:pt idx="0">
                        <c:v>ADAMS </c:v>
                      </c:pt>
                      <c:pt idx="1">
                        <c:v>ASOTIN </c:v>
                      </c:pt>
                      <c:pt idx="2">
                        <c:v>BENTON </c:v>
                      </c:pt>
                      <c:pt idx="3">
                        <c:v>CHELAN </c:v>
                      </c:pt>
                      <c:pt idx="4">
                        <c:v>CLALLAM </c:v>
                      </c:pt>
                      <c:pt idx="5">
                        <c:v>CLARK </c:v>
                      </c:pt>
                      <c:pt idx="6">
                        <c:v>COLUMBIA </c:v>
                      </c:pt>
                      <c:pt idx="7">
                        <c:v>COWLITZ </c:v>
                      </c:pt>
                      <c:pt idx="8">
                        <c:v>DOUGLAS </c:v>
                      </c:pt>
                      <c:pt idx="9">
                        <c:v>FERRY </c:v>
                      </c:pt>
                      <c:pt idx="10">
                        <c:v>FRANKLIN </c:v>
                      </c:pt>
                      <c:pt idx="11">
                        <c:v>GARFIELD </c:v>
                      </c:pt>
                      <c:pt idx="12">
                        <c:v>GRANT </c:v>
                      </c:pt>
                      <c:pt idx="13">
                        <c:v>GRAYS HARBOR </c:v>
                      </c:pt>
                      <c:pt idx="14">
                        <c:v>ISLAND </c:v>
                      </c:pt>
                      <c:pt idx="15">
                        <c:v>JEFFERSON </c:v>
                      </c:pt>
                      <c:pt idx="16">
                        <c:v>KING </c:v>
                      </c:pt>
                      <c:pt idx="17">
                        <c:v>KITSAP </c:v>
                      </c:pt>
                      <c:pt idx="18">
                        <c:v>KITTITAS </c:v>
                      </c:pt>
                      <c:pt idx="19">
                        <c:v>KLICKITAT </c:v>
                      </c:pt>
                      <c:pt idx="20">
                        <c:v>LEWIS </c:v>
                      </c:pt>
                      <c:pt idx="21">
                        <c:v>LINCOLN </c:v>
                      </c:pt>
                      <c:pt idx="22">
                        <c:v>MASON </c:v>
                      </c:pt>
                      <c:pt idx="23">
                        <c:v>OKANOGAN </c:v>
                      </c:pt>
                      <c:pt idx="24">
                        <c:v>PACIFIC </c:v>
                      </c:pt>
                      <c:pt idx="25">
                        <c:v>PEND OREILLE </c:v>
                      </c:pt>
                      <c:pt idx="26">
                        <c:v>PIERCE </c:v>
                      </c:pt>
                      <c:pt idx="27">
                        <c:v>SAN JUAN </c:v>
                      </c:pt>
                      <c:pt idx="28">
                        <c:v>SKAGIT </c:v>
                      </c:pt>
                      <c:pt idx="29">
                        <c:v>SKAMANIA </c:v>
                      </c:pt>
                      <c:pt idx="30">
                        <c:v>SNOHOMISH </c:v>
                      </c:pt>
                      <c:pt idx="31">
                        <c:v>SPOKANE </c:v>
                      </c:pt>
                      <c:pt idx="32">
                        <c:v>STEVENS </c:v>
                      </c:pt>
                      <c:pt idx="33">
                        <c:v>THURSTON </c:v>
                      </c:pt>
                      <c:pt idx="34">
                        <c:v>WAHKIAKUM </c:v>
                      </c:pt>
                      <c:pt idx="35">
                        <c:v>WALLA WALLA </c:v>
                      </c:pt>
                      <c:pt idx="36">
                        <c:v>WHATCOM </c:v>
                      </c:pt>
                      <c:pt idx="37">
                        <c:v>WHITMAN </c:v>
                      </c:pt>
                      <c:pt idx="38">
                        <c:v>YAKIMA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'Summary by County'!$D$7:$D$45</c15:sqref>
                        </c15:formulaRef>
                      </c:ext>
                    </c:extLst>
                    <c:numCache>
                      <c:formatCode>General</c:formatCode>
                      <c:ptCount val="39"/>
                      <c:pt idx="0" formatCode="_(&quot;$&quot;* #,##0_);_(&quot;$&quot;* \(#,##0\);_(&quot;$&quot;* &quot;-&quot;??_);_(@_)">
                        <c:v>27398127.300000004</c:v>
                      </c:pt>
                      <c:pt idx="2" formatCode="_(&quot;$&quot;* #,##0_);_(&quot;$&quot;* \(#,##0\);_(&quot;$&quot;* &quot;-&quot;??_);_(@_)">
                        <c:v>215605574.17000002</c:v>
                      </c:pt>
                      <c:pt idx="3" formatCode="_(&quot;$&quot;* #,##0_);_(&quot;$&quot;* \(#,##0\);_(&quot;$&quot;* &quot;-&quot;??_);_(@_)">
                        <c:v>31201684.93</c:v>
                      </c:pt>
                      <c:pt idx="4" formatCode="_(&quot;$&quot;* #,##0_);_(&quot;$&quot;* \(#,##0\);_(&quot;$&quot;* &quot;-&quot;??_);_(@_)">
                        <c:v>3418547.3500000015</c:v>
                      </c:pt>
                      <c:pt idx="5" formatCode="_(&quot;$&quot;* #,##0_);_(&quot;$&quot;* \(#,##0\);_(&quot;$&quot;* &quot;-&quot;??_);_(@_)">
                        <c:v>97240453.819999993</c:v>
                      </c:pt>
                      <c:pt idx="7" formatCode="_(&quot;$&quot;* #,##0_);_(&quot;$&quot;* \(#,##0\);_(&quot;$&quot;* &quot;-&quot;??_);_(@_)">
                        <c:v>44734064.360000007</c:v>
                      </c:pt>
                      <c:pt idx="8" formatCode="_(&quot;$&quot;* #,##0_);_(&quot;$&quot;* \(#,##0\);_(&quot;$&quot;* &quot;-&quot;??_);_(@_)">
                        <c:v>24924716.140000001</c:v>
                      </c:pt>
                      <c:pt idx="9" formatCode="_(&quot;$&quot;* #,##0_);_(&quot;$&quot;* \(#,##0\);_(&quot;$&quot;* &quot;-&quot;??_);_(@_)">
                        <c:v>5009330.83</c:v>
                      </c:pt>
                      <c:pt idx="10" formatCode="_(&quot;$&quot;* #,##0_);_(&quot;$&quot;* \(#,##0\);_(&quot;$&quot;* &quot;-&quot;??_);_(@_)">
                        <c:v>107395185.92</c:v>
                      </c:pt>
                      <c:pt idx="11" formatCode="_(&quot;$&quot;* #,##0_);_(&quot;$&quot;* \(#,##0\);_(&quot;$&quot;* &quot;-&quot;??_);_(@_)">
                        <c:v>5078518.34</c:v>
                      </c:pt>
                      <c:pt idx="12" formatCode="_(&quot;$&quot;* #,##0_);_(&quot;$&quot;* \(#,##0\);_(&quot;$&quot;* &quot;-&quot;??_);_(@_)">
                        <c:v>52028483.850000001</c:v>
                      </c:pt>
                      <c:pt idx="13" formatCode="_(&quot;$&quot;* #,##0_);_(&quot;$&quot;* \(#,##0\);_(&quot;$&quot;* &quot;-&quot;??_);_(@_)">
                        <c:v>8774332.6100000013</c:v>
                      </c:pt>
                      <c:pt idx="16" formatCode="_(&quot;$&quot;* #,##0_);_(&quot;$&quot;* \(#,##0\);_(&quot;$&quot;* &quot;-&quot;??_);_(@_)">
                        <c:v>268384900.97000003</c:v>
                      </c:pt>
                      <c:pt idx="17" formatCode="_(&quot;$&quot;* #,##0_);_(&quot;$&quot;* \(#,##0\);_(&quot;$&quot;* &quot;-&quot;??_);_(@_)">
                        <c:v>94776082.87999998</c:v>
                      </c:pt>
                      <c:pt idx="18" formatCode="_(&quot;$&quot;* #,##0_);_(&quot;$&quot;* \(#,##0\);_(&quot;$&quot;* &quot;-&quot;??_);_(@_)">
                        <c:v>6841383.21</c:v>
                      </c:pt>
                      <c:pt idx="19" formatCode="_(&quot;$&quot;* #,##0_);_(&quot;$&quot;* \(#,##0\);_(&quot;$&quot;* &quot;-&quot;??_);_(@_)">
                        <c:v>1487053.97</c:v>
                      </c:pt>
                      <c:pt idx="20" formatCode="_(&quot;$&quot;* #,##0_);_(&quot;$&quot;* \(#,##0\);_(&quot;$&quot;* &quot;-&quot;??_);_(@_)">
                        <c:v>59715740.279999994</c:v>
                      </c:pt>
                      <c:pt idx="21" formatCode="_(&quot;$&quot;* #,##0_);_(&quot;$&quot;* \(#,##0\);_(&quot;$&quot;* &quot;-&quot;??_);_(@_)">
                        <c:v>13097906.680000003</c:v>
                      </c:pt>
                      <c:pt idx="22" formatCode="_(&quot;$&quot;* #,##0_);_(&quot;$&quot;* \(#,##0\);_(&quot;$&quot;* &quot;-&quot;??_);_(@_)">
                        <c:v>35387426.419999994</c:v>
                      </c:pt>
                      <c:pt idx="23" formatCode="_(&quot;$&quot;* #,##0_);_(&quot;$&quot;* \(#,##0\);_(&quot;$&quot;* &quot;-&quot;??_);_(@_)">
                        <c:v>12881152.869999999</c:v>
                      </c:pt>
                      <c:pt idx="24" formatCode="_(&quot;$&quot;* #,##0_);_(&quot;$&quot;* \(#,##0\);_(&quot;$&quot;* &quot;-&quot;??_);_(@_)">
                        <c:v>5364669.67</c:v>
                      </c:pt>
                      <c:pt idx="26" formatCode="_(&quot;$&quot;* #,##0_);_(&quot;$&quot;* \(#,##0\);_(&quot;$&quot;* &quot;-&quot;??_);_(@_)">
                        <c:v>264045446.52000001</c:v>
                      </c:pt>
                      <c:pt idx="27" formatCode="_(&quot;$&quot;* #,##0_);_(&quot;$&quot;* \(#,##0\);_(&quot;$&quot;* &quot;-&quot;??_);_(@_)">
                        <c:v>2364070.1300000004</c:v>
                      </c:pt>
                      <c:pt idx="28" formatCode="_(&quot;$&quot;* #,##0_);_(&quot;$&quot;* \(#,##0\);_(&quot;$&quot;* &quot;-&quot;??_);_(@_)">
                        <c:v>32819442.460000001</c:v>
                      </c:pt>
                      <c:pt idx="30" formatCode="_(&quot;$&quot;* #,##0_);_(&quot;$&quot;* \(#,##0\);_(&quot;$&quot;* &quot;-&quot;??_);_(@_)">
                        <c:v>137343146.03999999</c:v>
                      </c:pt>
                      <c:pt idx="31" formatCode="_(&quot;$&quot;* #,##0_);_(&quot;$&quot;* \(#,##0\);_(&quot;$&quot;* &quot;-&quot;??_);_(@_)">
                        <c:v>245389480.29999998</c:v>
                      </c:pt>
                      <c:pt idx="32" formatCode="_(&quot;$&quot;* #,##0_);_(&quot;$&quot;* \(#,##0\);_(&quot;$&quot;* &quot;-&quot;??_);_(@_)">
                        <c:v>12403741.350000001</c:v>
                      </c:pt>
                      <c:pt idx="33" formatCode="_(&quot;$&quot;* #,##0_);_(&quot;$&quot;* \(#,##0\);_(&quot;$&quot;* &quot;-&quot;??_);_(@_)">
                        <c:v>93547917.620000005</c:v>
                      </c:pt>
                      <c:pt idx="35" formatCode="_(&quot;$&quot;* #,##0_);_(&quot;$&quot;* \(#,##0\);_(&quot;$&quot;* &quot;-&quot;??_);_(@_)">
                        <c:v>16710327.219999999</c:v>
                      </c:pt>
                      <c:pt idx="36" formatCode="_(&quot;$&quot;* #,##0_);_(&quot;$&quot;* \(#,##0\);_(&quot;$&quot;* &quot;-&quot;??_);_(@_)">
                        <c:v>35767546.549999997</c:v>
                      </c:pt>
                      <c:pt idx="37" formatCode="_(&quot;$&quot;* #,##0_);_(&quot;$&quot;* \(#,##0\);_(&quot;$&quot;* &quot;-&quot;??_);_(@_)">
                        <c:v>21039626.730000004</c:v>
                      </c:pt>
                      <c:pt idx="38" formatCode="_(&quot;$&quot;* #,##0_);_(&quot;$&quot;* \(#,##0\);_(&quot;$&quot;* &quot;-&quot;??_);_(@_)">
                        <c:v>149735980.37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3928-46B0-A4E5-D6A9D98E6331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'Summary by County'!$E$6</c15:sqref>
                        </c15:formulaRef>
                      </c:ext>
                    </c:extLst>
                    <c:strCache>
                      <c:ptCount val="1"/>
                      <c:pt idx="0">
                        <c:v>Local Expenditures***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'Summary by County'!$A$7:$A$45</c15:sqref>
                        </c15:formulaRef>
                      </c:ext>
                    </c:extLst>
                    <c:strCache>
                      <c:ptCount val="39"/>
                      <c:pt idx="0">
                        <c:v>ADAMS </c:v>
                      </c:pt>
                      <c:pt idx="1">
                        <c:v>ASOTIN </c:v>
                      </c:pt>
                      <c:pt idx="2">
                        <c:v>BENTON </c:v>
                      </c:pt>
                      <c:pt idx="3">
                        <c:v>CHELAN </c:v>
                      </c:pt>
                      <c:pt idx="4">
                        <c:v>CLALLAM </c:v>
                      </c:pt>
                      <c:pt idx="5">
                        <c:v>CLARK </c:v>
                      </c:pt>
                      <c:pt idx="6">
                        <c:v>COLUMBIA </c:v>
                      </c:pt>
                      <c:pt idx="7">
                        <c:v>COWLITZ </c:v>
                      </c:pt>
                      <c:pt idx="8">
                        <c:v>DOUGLAS </c:v>
                      </c:pt>
                      <c:pt idx="9">
                        <c:v>FERRY </c:v>
                      </c:pt>
                      <c:pt idx="10">
                        <c:v>FRANKLIN </c:v>
                      </c:pt>
                      <c:pt idx="11">
                        <c:v>GARFIELD </c:v>
                      </c:pt>
                      <c:pt idx="12">
                        <c:v>GRANT </c:v>
                      </c:pt>
                      <c:pt idx="13">
                        <c:v>GRAYS HARBOR </c:v>
                      </c:pt>
                      <c:pt idx="14">
                        <c:v>ISLAND </c:v>
                      </c:pt>
                      <c:pt idx="15">
                        <c:v>JEFFERSON </c:v>
                      </c:pt>
                      <c:pt idx="16">
                        <c:v>KING </c:v>
                      </c:pt>
                      <c:pt idx="17">
                        <c:v>KITSAP </c:v>
                      </c:pt>
                      <c:pt idx="18">
                        <c:v>KITTITAS </c:v>
                      </c:pt>
                      <c:pt idx="19">
                        <c:v>KLICKITAT </c:v>
                      </c:pt>
                      <c:pt idx="20">
                        <c:v>LEWIS </c:v>
                      </c:pt>
                      <c:pt idx="21">
                        <c:v>LINCOLN </c:v>
                      </c:pt>
                      <c:pt idx="22">
                        <c:v>MASON </c:v>
                      </c:pt>
                      <c:pt idx="23">
                        <c:v>OKANOGAN </c:v>
                      </c:pt>
                      <c:pt idx="24">
                        <c:v>PACIFIC </c:v>
                      </c:pt>
                      <c:pt idx="25">
                        <c:v>PEND OREILLE </c:v>
                      </c:pt>
                      <c:pt idx="26">
                        <c:v>PIERCE </c:v>
                      </c:pt>
                      <c:pt idx="27">
                        <c:v>SAN JUAN </c:v>
                      </c:pt>
                      <c:pt idx="28">
                        <c:v>SKAGIT </c:v>
                      </c:pt>
                      <c:pt idx="29">
                        <c:v>SKAMANIA </c:v>
                      </c:pt>
                      <c:pt idx="30">
                        <c:v>SNOHOMISH </c:v>
                      </c:pt>
                      <c:pt idx="31">
                        <c:v>SPOKANE </c:v>
                      </c:pt>
                      <c:pt idx="32">
                        <c:v>STEVENS </c:v>
                      </c:pt>
                      <c:pt idx="33">
                        <c:v>THURSTON </c:v>
                      </c:pt>
                      <c:pt idx="34">
                        <c:v>WAHKIAKUM </c:v>
                      </c:pt>
                      <c:pt idx="35">
                        <c:v>WALLA WALLA </c:v>
                      </c:pt>
                      <c:pt idx="36">
                        <c:v>WHATCOM </c:v>
                      </c:pt>
                      <c:pt idx="37">
                        <c:v>WHITMAN </c:v>
                      </c:pt>
                      <c:pt idx="38">
                        <c:v>YAKIMA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'Summary by County'!$E$7:$E$45</c15:sqref>
                        </c15:formulaRef>
                      </c:ext>
                    </c:extLst>
                    <c:numCache>
                      <c:formatCode>_("$"* #,##0_);_("$"* \(#,##0\);_("$"* "-"??_);_(@_)</c:formatCode>
                      <c:ptCount val="39"/>
                      <c:pt idx="0">
                        <c:v>61639901.949999996</c:v>
                      </c:pt>
                      <c:pt idx="1">
                        <c:v>1646089.5799999998</c:v>
                      </c:pt>
                      <c:pt idx="2">
                        <c:v>866081585.58000004</c:v>
                      </c:pt>
                      <c:pt idx="3">
                        <c:v>243557688.48000002</c:v>
                      </c:pt>
                      <c:pt idx="4">
                        <c:v>25288628.670000002</c:v>
                      </c:pt>
                      <c:pt idx="5">
                        <c:v>1622453931.9400001</c:v>
                      </c:pt>
                      <c:pt idx="6">
                        <c:v>2762523.14</c:v>
                      </c:pt>
                      <c:pt idx="7">
                        <c:v>316511565.13</c:v>
                      </c:pt>
                      <c:pt idx="8">
                        <c:v>124630488.11000004</c:v>
                      </c:pt>
                      <c:pt idx="9">
                        <c:v>7355112.2200000007</c:v>
                      </c:pt>
                      <c:pt idx="10">
                        <c:v>307840215.56</c:v>
                      </c:pt>
                      <c:pt idx="11">
                        <c:v>11220245.669999998</c:v>
                      </c:pt>
                      <c:pt idx="12">
                        <c:v>350929594.69999993</c:v>
                      </c:pt>
                      <c:pt idx="13">
                        <c:v>75248056.350000009</c:v>
                      </c:pt>
                      <c:pt idx="14">
                        <c:v>38525696.699999996</c:v>
                      </c:pt>
                      <c:pt idx="15">
                        <c:v>62008930.910000004</c:v>
                      </c:pt>
                      <c:pt idx="16">
                        <c:v>8842304070.289999</c:v>
                      </c:pt>
                      <c:pt idx="17">
                        <c:v>671179553.10000002</c:v>
                      </c:pt>
                      <c:pt idx="18">
                        <c:v>139383386.98000002</c:v>
                      </c:pt>
                      <c:pt idx="19">
                        <c:v>18560008.510000002</c:v>
                      </c:pt>
                      <c:pt idx="20">
                        <c:v>237396132.90999997</c:v>
                      </c:pt>
                      <c:pt idx="21">
                        <c:v>36091735.229999997</c:v>
                      </c:pt>
                      <c:pt idx="22">
                        <c:v>215664508.68000001</c:v>
                      </c:pt>
                      <c:pt idx="23">
                        <c:v>76245793.00999999</c:v>
                      </c:pt>
                      <c:pt idx="24">
                        <c:v>38298502.159999996</c:v>
                      </c:pt>
                      <c:pt idx="25">
                        <c:v>3582741.63</c:v>
                      </c:pt>
                      <c:pt idx="26">
                        <c:v>2772515069.3400002</c:v>
                      </c:pt>
                      <c:pt idx="27">
                        <c:v>55773748.109999992</c:v>
                      </c:pt>
                      <c:pt idx="28">
                        <c:v>336995046.17999995</c:v>
                      </c:pt>
                      <c:pt idx="29">
                        <c:v>6427256.46</c:v>
                      </c:pt>
                      <c:pt idx="30">
                        <c:v>1870547061.1000001</c:v>
                      </c:pt>
                      <c:pt idx="31">
                        <c:v>1505890428.52</c:v>
                      </c:pt>
                      <c:pt idx="32">
                        <c:v>33803870.920000002</c:v>
                      </c:pt>
                      <c:pt idx="33">
                        <c:v>824091037.99000001</c:v>
                      </c:pt>
                      <c:pt idx="34">
                        <c:v>1385979.43</c:v>
                      </c:pt>
                      <c:pt idx="35">
                        <c:v>167391994</c:v>
                      </c:pt>
                      <c:pt idx="36">
                        <c:v>649460858.64999986</c:v>
                      </c:pt>
                      <c:pt idx="37">
                        <c:v>169310755.79999998</c:v>
                      </c:pt>
                      <c:pt idx="38">
                        <c:v>875849003.16999996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3928-46B0-A4E5-D6A9D98E6331}"/>
                  </c:ext>
                </c:extLst>
              </c15:ser>
            </c15:filteredBarSeries>
          </c:ext>
        </c:extLst>
      </c:barChart>
      <c:catAx>
        <c:axId val="227678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Semibold"/>
                <a:ea typeface="+mn-ea"/>
                <a:cs typeface="+mn-cs"/>
              </a:defRPr>
            </a:pPr>
            <a:endParaRPr lang="en-US"/>
          </a:p>
        </c:txPr>
        <c:crossAx val="227669807"/>
        <c:crossesAt val="0"/>
        <c:auto val="1"/>
        <c:lblAlgn val="ctr"/>
        <c:lblOffset val="100"/>
        <c:noMultiLvlLbl val="0"/>
      </c:catAx>
      <c:valAx>
        <c:axId val="227669807"/>
        <c:scaling>
          <c:orientation val="minMax"/>
          <c:max val="200000000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low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78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370406824146982"/>
          <c:y val="0.90611023622047226"/>
          <c:w val="0.43259178149606298"/>
          <c:h val="6.24082822980460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Semibold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530EA-6470-5DCD-C755-2C3C55B5E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90993-E8FF-AD20-6474-52E23904B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8B452-079E-77EC-4A81-0378157B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BD4A6-1E2E-BD71-186F-E8044F37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671E5-2907-202A-DF34-8A5938B35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F9EA-65B4-FD07-844C-6A0ADDA2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85E03-54B9-CAE3-8701-DA64CD1CC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46B33-57DF-5AC2-FDD8-3B7354B82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FD8EB-B507-EA3E-0832-EC57B1FB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ECB91-703C-2776-2A60-675DEC56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5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BB6CC-9B83-B974-B81A-F4E94C0D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2836C-4F28-866B-D1E8-C767A236D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3F580-3FFC-D948-E336-101574076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FB50C-FB88-9348-1DCF-579E846F5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30F80-A872-0CC7-DC18-7AF09FFC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2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02943-8026-5E14-E1C9-A73CDB61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76FD6-2643-305E-B7B1-4B17D6EAF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BC632E-1187-28C1-E841-8484AFB7C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8AB9A-1475-923A-3F2E-2DF77B64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462254-2495-1E7D-2A05-7CE9BE1C1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F4989-B883-B981-D5E3-F87239E0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2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95C0-1426-E924-86E7-D9DC1C77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24E71-2378-1D57-36D3-3AEACB70B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F15B9-B915-050B-DF91-9F2115465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D5E62C-1C10-1305-DDFF-731618CB7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C846D-6B1B-B68C-DF49-1FE2BFCA1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98838-495B-E58C-2FE4-4838699E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68C07F-0D21-3F0E-E9C6-A2203E12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1CD43C-DC30-C877-B8AE-1C301D4C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7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A59A5-38F3-AF0E-773B-953749E7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EFBDE7-74AC-3CE3-F9E5-DDB06C25F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6CE9D8-094B-EE56-1F29-2C905E88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FAFB3-C3EA-0F20-6ACB-1194A969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7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489A31-29C8-12E3-EF4C-410CFA4B1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3799D3-8B10-2422-74B3-3D8AC755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8D459-85D7-B349-700A-8B651086E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1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8403-53EE-FF32-F60E-92F3B248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D494F-0817-EF2D-16FF-C60550B62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AE0B3-26DD-28E6-FADA-359491275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BDA1B-4B28-3210-3E5C-5FCD0CFE1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DBE8D-5EC0-B85C-6C90-8FCC70AF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4CA15-39DA-3855-ED31-175D081F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95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8B12-2CCD-702D-7FC9-9E7893662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CB1CD8-D60A-8274-9AE0-83D1B7ADF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120D0-DA4B-64CE-9684-25090DF1F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C9BD6-0DD4-3ECC-F208-B53C33285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73422-47A6-C34B-B06F-259A9840F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7844D-DEEE-1364-F083-DC6F4E36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8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EECA-C074-AEAE-047A-059C3254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AFB308-3F21-FD2A-1470-0E3CD501C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BF025-64C2-BE44-724F-C7EC7BDD2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096A6-4BD4-95E1-8EAE-AD25E6295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66E79-40BA-0CA6-C28B-3D4563415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4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7212E2-B2C7-EA46-48DF-AFCD78D669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6C3BC-1C81-0B16-44FA-9D441F89B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5506E-0EC1-EA41-E069-208A2AFD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E5153-57CD-EDAE-F21B-DD69098DF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37F0B-BA88-9CD3-1FD6-2AA6DCA6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7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9C7D2-F1EC-99DA-DE8E-C87A19EB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71B34-0986-0655-CB00-353D17A19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BE737-2328-9E37-3FD5-F43D4EE60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8F424-79BB-4A5A-95BE-5AEF168F813A}" type="datetimeFigureOut">
              <a:rPr lang="en-US" smtClean="0"/>
              <a:t>8/5/2022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C5A6D-F9CF-9802-5268-4E8F51F69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BDA85-D5A2-D165-E771-735C58F30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D7FFF-2FDC-455D-A5FE-DD929B044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8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4172194-D2DC-45AF-8455-0477A159F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352866"/>
              </p:ext>
            </p:extLst>
          </p:nvPr>
        </p:nvGraphicFramePr>
        <p:xfrm>
          <a:off x="142874" y="100014"/>
          <a:ext cx="12049125" cy="675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0224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BFB5F-2263-44E9-A6DE-0A7BB42F0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52" y="2050952"/>
            <a:ext cx="2256895" cy="27560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kern="1200" dirty="0">
                <a:solidFill>
                  <a:schemeClr val="tx1"/>
                </a:solidFill>
                <a:latin typeface="Segoe Semibold"/>
              </a:rPr>
              <a:t>Common School Construction Revenue and Expenditure Comparison by County</a:t>
            </a:r>
            <a:br>
              <a:rPr lang="en-US" sz="2400" kern="1200" dirty="0">
                <a:solidFill>
                  <a:schemeClr val="tx1"/>
                </a:solidFill>
                <a:latin typeface="Segoe Semibold"/>
              </a:rPr>
            </a:br>
            <a:r>
              <a:rPr lang="en-US" sz="2400" kern="1200" dirty="0">
                <a:solidFill>
                  <a:schemeClr val="tx1"/>
                </a:solidFill>
                <a:latin typeface="Segoe Semibold"/>
              </a:rPr>
              <a:t>2012 – 2021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3A4821-E28B-CBAE-7D3A-3720F85D8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856764"/>
              </p:ext>
            </p:extLst>
          </p:nvPr>
        </p:nvGraphicFramePr>
        <p:xfrm>
          <a:off x="2910468" y="100362"/>
          <a:ext cx="9132849" cy="6623836"/>
        </p:xfrm>
        <a:graphic>
          <a:graphicData uri="http://schemas.openxmlformats.org/drawingml/2006/table">
            <a:tbl>
              <a:tblPr firstRow="1" bandRow="1"/>
              <a:tblGrid>
                <a:gridCol w="1044511">
                  <a:extLst>
                    <a:ext uri="{9D8B030D-6E8A-4147-A177-3AD203B41FA5}">
                      <a16:colId xmlns:a16="http://schemas.microsoft.com/office/drawing/2014/main" val="2747270939"/>
                    </a:ext>
                  </a:extLst>
                </a:gridCol>
                <a:gridCol w="1533733">
                  <a:extLst>
                    <a:ext uri="{9D8B030D-6E8A-4147-A177-3AD203B41FA5}">
                      <a16:colId xmlns:a16="http://schemas.microsoft.com/office/drawing/2014/main" val="1214237210"/>
                    </a:ext>
                  </a:extLst>
                </a:gridCol>
                <a:gridCol w="2115227">
                  <a:extLst>
                    <a:ext uri="{9D8B030D-6E8A-4147-A177-3AD203B41FA5}">
                      <a16:colId xmlns:a16="http://schemas.microsoft.com/office/drawing/2014/main" val="1535609631"/>
                    </a:ext>
                  </a:extLst>
                </a:gridCol>
                <a:gridCol w="2423387">
                  <a:extLst>
                    <a:ext uri="{9D8B030D-6E8A-4147-A177-3AD203B41FA5}">
                      <a16:colId xmlns:a16="http://schemas.microsoft.com/office/drawing/2014/main" val="1325749942"/>
                    </a:ext>
                  </a:extLst>
                </a:gridCol>
                <a:gridCol w="2015991">
                  <a:extLst>
                    <a:ext uri="{9D8B030D-6E8A-4147-A177-3AD203B41FA5}">
                      <a16:colId xmlns:a16="http://schemas.microsoft.com/office/drawing/2014/main" val="2876613074"/>
                    </a:ext>
                  </a:extLst>
                </a:gridCol>
              </a:tblGrid>
              <a:tr h="300004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County</a:t>
                      </a:r>
                      <a:endParaRPr lang="en-US" sz="105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Common School</a:t>
                      </a:r>
                      <a:b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Revenue</a:t>
                      </a:r>
                      <a:endParaRPr lang="en-US" sz="105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Common School Const.</a:t>
                      </a:r>
                      <a:b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(Cash Account)</a:t>
                      </a:r>
                      <a:endParaRPr lang="en-US" sz="105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State Building Const.</a:t>
                      </a:r>
                      <a:b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(Bond Account)</a:t>
                      </a:r>
                      <a:endParaRPr lang="en-US" sz="105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Local Expenditures</a:t>
                      </a:r>
                      <a:endParaRPr lang="en-US" sz="105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144080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ADAMS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8,040,377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666,970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27,398,127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61,639,902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87340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ASOTIN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514,204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1,646,090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06361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BENTON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38,951,266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27,292,666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215,605,574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866,081,586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125532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CHELAN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1,019,598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5,129,141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31,201,685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243,557,688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772700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CLALLAM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15,474,493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5,299,405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3,418,547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25,288,629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949094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CLARK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18,046,643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35,431,005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97,240,454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1,622,453,932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032456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COLUMBIA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1,517,777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2,762,523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57040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COWLITZ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38,833,165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2,359,252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44,734,064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316,511,565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268101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DOUGLAS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1,976,812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26,898,059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24,924,716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124,630,488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247328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FERRY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1,671,597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224,460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5,009,331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7,355,112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411066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FRANKLIN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29,563,454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4,389,267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107,395,186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307,840,216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178242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GARFIELD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1,913,082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27,940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5,078,518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11,220,246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60436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GRANT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39,018,202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6,097,109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52,028,484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350,929,595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938630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GRAYS HARBOR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31,165,193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67,781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8,774,333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75,248,056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310082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ISLAND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170,315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38,525,697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42217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JEFFERSON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33,100,096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62,008,931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518421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KING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41,788,297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169,719,325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268,384,901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8,842,304,070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881834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KITSAP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7,107,109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2,892,826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94,776,083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671,179,553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622464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KITTITAS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7,248,430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10,056,150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6,841,383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139,383,387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988605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KLICKITAT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11,703,225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232,079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1,487,054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18,560,009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5410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LEWIS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38,167,938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6,700,739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59,715,740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237,396,133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179608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LINCOLN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6,643,128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1,134,370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13,097,907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36,091,735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164717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MASON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10,693,374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2,250,184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35,387,426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215,664,509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68719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OKANOGAN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14,987,615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246,021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12,881,153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76,245,793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26982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PACIFIC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21,709,831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48,731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5,364,670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38,298,502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854045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PEND OREILLE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4,481,275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3,582,742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141382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PIERCE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20,016,868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80,326,646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264,045,447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2,772,515,069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934256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SAN JUAN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189,925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2,364,070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55,773,748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843602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SKAGIT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11,936,504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11,439,764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32,819,442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336,995,046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597424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SKAMANIA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7,144,974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6,427,256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147427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SNOHOMISH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59,032,141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56,837,147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137,343,146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1,870,547,061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405787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SPOKANE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4,621,091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77,848,516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245,389,480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1,505,890,429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30309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STEVENS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17,949,093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43,084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12,403,741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33,803,871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868050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THURSTON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22,644,648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5,926,406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93,547,918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824,091,038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006675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WAHKIAKUM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5,538,999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1,385,979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493985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WALLA WALLA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8,908,565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16,710,327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167,391,994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284677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WHATCOM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19,623,286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41,183,631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35,767,547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649,460,859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14134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WHITMAN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7,169,194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        -  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  21,039,627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169,310,756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657419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YAKIMA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7,795,090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145,958,624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             149,735,980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           875,849,003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936834"/>
                  </a:ext>
                </a:extLst>
              </a:tr>
              <a:tr h="153943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675475"/>
                  </a:ext>
                </a:extLst>
              </a:tr>
              <a:tr h="166112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Total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617,716,631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727,087,537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             2,131,912,062 </a:t>
                      </a:r>
                      <a:endParaRPr lang="en-US" sz="900" b="0" i="0" u="none" strike="noStrike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$         23,665,848,797 </a:t>
                      </a:r>
                      <a:endParaRPr lang="en-US" sz="900" b="0" i="0" u="none" strike="noStrike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2235" marR="2235" marT="22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053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20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E67D84B-2399-4920-8265-D2F099D08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4789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738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037C-67E2-BC26-4C6C-AE506780C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196"/>
            <a:ext cx="10515600" cy="494331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Segoe Semibold"/>
              </a:rPr>
              <a:t>Summary of Common School Trust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5C30B-4D10-8CB3-04B1-BF479F2E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724829"/>
            <a:ext cx="11820293" cy="5776332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Remove Common School Trust Revenue from the School Construction Assistance Program (SCAP);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Backfill SCAP with general obligation bonds or other state sources;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Dedicate Common School Trust Revenue for rural needs: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Small School District Modernization Program (including seismic and tsunami risk management);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Expedite efforts to ensure clean water in schools in rural communities (remove lead pipes and fixtures);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Energy efficiency grants in rural schools;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Career and technical education equipment grants;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Forest health management (thinning, fire mitigation, disease prevention, clean water)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Silviculture expansion (plant more trees)</a:t>
            </a:r>
          </a:p>
          <a:p>
            <a:pPr marL="971550" lvl="1" indent="-51435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arenR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Planning, development, and implementation of trust revenue diversification: Wind, solar, recreation, and commercial leasing.</a:t>
            </a:r>
          </a:p>
        </p:txBody>
      </p:sp>
    </p:spTree>
    <p:extLst>
      <p:ext uri="{BB962C8B-B14F-4D97-AF65-F5344CB8AC3E}">
        <p14:creationId xmlns:p14="http://schemas.microsoft.com/office/powerpoint/2010/main" val="2401229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4542</TotalTime>
  <Words>725</Words>
  <Application>Microsoft Office PowerPoint</Application>
  <PresentationFormat>Widescreen</PresentationFormat>
  <Paragraphs>247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Segoe Semibold</vt:lpstr>
      <vt:lpstr>Segoe UI</vt:lpstr>
      <vt:lpstr>Office Theme</vt:lpstr>
      <vt:lpstr>PowerPoint Presentation</vt:lpstr>
      <vt:lpstr>Common School Construction Revenue and Expenditure Comparison by County 2012 – 2021 </vt:lpstr>
      <vt:lpstr>PowerPoint Presentation</vt:lpstr>
      <vt:lpstr>Summary of Common School Trust Transformation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Reykdal</dc:creator>
  <cp:lastModifiedBy>Emily Makings</cp:lastModifiedBy>
  <cp:revision>15</cp:revision>
  <cp:lastPrinted>2022-07-19T19:41:00Z</cp:lastPrinted>
  <dcterms:created xsi:type="dcterms:W3CDTF">2022-07-19T00:54:54Z</dcterms:created>
  <dcterms:modified xsi:type="dcterms:W3CDTF">2022-08-08T19:21:03Z</dcterms:modified>
</cp:coreProperties>
</file>